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Lst>
  <p:sldSz cx="18288000" cy="10287000"/>
  <p:notesSz cx="6858000" cy="9144000"/>
  <p:embeddedFontLst>
    <p:embeddedFont>
      <p:font typeface="Raleway Heavy" charset="1" panose="020B0003030101060003"/>
      <p:regular r:id="rId10"/>
    </p:embeddedFont>
    <p:embeddedFont>
      <p:font typeface="Kollektif" charset="1" panose="020B0604020101010102"/>
      <p:regular r:id="rId11"/>
    </p:embeddedFont>
    <p:embeddedFont>
      <p:font typeface="Raleway" charset="1" panose="020B0503030101060003"/>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616813" y="-9807225"/>
            <a:ext cx="11996588" cy="25720474"/>
            <a:chOff x="0" y="0"/>
            <a:chExt cx="2901950" cy="6221730"/>
          </a:xfrm>
        </p:grpSpPr>
        <p:sp>
          <p:nvSpPr>
            <p:cNvPr name="Freeform 3" id="3"/>
            <p:cNvSpPr/>
            <p:nvPr/>
          </p:nvSpPr>
          <p:spPr>
            <a:xfrm flipH="false" flipV="false" rot="0">
              <a:off x="0" y="0"/>
              <a:ext cx="2901950" cy="6221730"/>
            </a:xfrm>
            <a:custGeom>
              <a:avLst/>
              <a:gdLst/>
              <a:ahLst/>
              <a:cxnLst/>
              <a:rect r="r" b="b" t="t" l="l"/>
              <a:pathLst>
                <a:path h="6221730" w="2901950">
                  <a:moveTo>
                    <a:pt x="2898140" y="1865630"/>
                  </a:moveTo>
                  <a:cubicBezTo>
                    <a:pt x="2898140" y="2275840"/>
                    <a:pt x="2537460" y="2275840"/>
                    <a:pt x="2537460" y="2684780"/>
                  </a:cubicBezTo>
                  <a:cubicBezTo>
                    <a:pt x="2537460" y="3094990"/>
                    <a:pt x="2898140" y="3094990"/>
                    <a:pt x="2898140" y="3503930"/>
                  </a:cubicBezTo>
                  <a:cubicBezTo>
                    <a:pt x="2898140" y="3914140"/>
                    <a:pt x="2537460" y="3914140"/>
                    <a:pt x="2537460" y="4323080"/>
                  </a:cubicBezTo>
                  <a:cubicBezTo>
                    <a:pt x="2537460" y="4733290"/>
                    <a:pt x="2898140" y="4733290"/>
                    <a:pt x="2898140" y="5143500"/>
                  </a:cubicBezTo>
                  <a:cubicBezTo>
                    <a:pt x="2898140" y="5553710"/>
                    <a:pt x="2543810" y="5553710"/>
                    <a:pt x="2543810" y="5962650"/>
                  </a:cubicBezTo>
                  <a:lnTo>
                    <a:pt x="2543810" y="5962650"/>
                  </a:lnTo>
                  <a:cubicBezTo>
                    <a:pt x="2545080" y="5972810"/>
                    <a:pt x="2546350" y="5984240"/>
                    <a:pt x="2546350" y="5994400"/>
                  </a:cubicBezTo>
                  <a:lnTo>
                    <a:pt x="2546350" y="5994400"/>
                  </a:lnTo>
                  <a:cubicBezTo>
                    <a:pt x="2546350" y="6118860"/>
                    <a:pt x="2444750" y="6220460"/>
                    <a:pt x="2320290" y="6220460"/>
                  </a:cubicBezTo>
                  <a:lnTo>
                    <a:pt x="224790" y="6220460"/>
                  </a:lnTo>
                  <a:cubicBezTo>
                    <a:pt x="101600" y="6221730"/>
                    <a:pt x="0" y="6121400"/>
                    <a:pt x="0" y="5995670"/>
                  </a:cubicBezTo>
                  <a:lnTo>
                    <a:pt x="0" y="5995670"/>
                  </a:lnTo>
                  <a:cubicBezTo>
                    <a:pt x="0" y="5984240"/>
                    <a:pt x="1270" y="5974080"/>
                    <a:pt x="2540" y="5963920"/>
                  </a:cubicBezTo>
                  <a:lnTo>
                    <a:pt x="2540" y="5963920"/>
                  </a:lnTo>
                  <a:cubicBezTo>
                    <a:pt x="2540" y="5553710"/>
                    <a:pt x="360680" y="5553710"/>
                    <a:pt x="360680" y="5144770"/>
                  </a:cubicBezTo>
                  <a:cubicBezTo>
                    <a:pt x="360680" y="4734560"/>
                    <a:pt x="0" y="4734560"/>
                    <a:pt x="0" y="4324350"/>
                  </a:cubicBezTo>
                  <a:cubicBezTo>
                    <a:pt x="0" y="3914140"/>
                    <a:pt x="360680" y="3914140"/>
                    <a:pt x="360680" y="3505200"/>
                  </a:cubicBezTo>
                  <a:cubicBezTo>
                    <a:pt x="360680" y="3094990"/>
                    <a:pt x="0" y="3094990"/>
                    <a:pt x="0" y="2686050"/>
                  </a:cubicBezTo>
                  <a:cubicBezTo>
                    <a:pt x="0" y="2275840"/>
                    <a:pt x="360680" y="2275840"/>
                    <a:pt x="360680" y="1866900"/>
                  </a:cubicBezTo>
                  <a:cubicBezTo>
                    <a:pt x="360680" y="1455420"/>
                    <a:pt x="0" y="1455420"/>
                    <a:pt x="0" y="1045210"/>
                  </a:cubicBezTo>
                  <a:cubicBezTo>
                    <a:pt x="0" y="635000"/>
                    <a:pt x="354330" y="635000"/>
                    <a:pt x="354330" y="226060"/>
                  </a:cubicBezTo>
                  <a:cubicBezTo>
                    <a:pt x="354330" y="101600"/>
                    <a:pt x="455930" y="0"/>
                    <a:pt x="580390" y="0"/>
                  </a:cubicBezTo>
                  <a:lnTo>
                    <a:pt x="2675890" y="0"/>
                  </a:lnTo>
                  <a:cubicBezTo>
                    <a:pt x="2800350" y="0"/>
                    <a:pt x="2901950" y="101600"/>
                    <a:pt x="2901950" y="226060"/>
                  </a:cubicBezTo>
                  <a:cubicBezTo>
                    <a:pt x="2901950" y="636270"/>
                    <a:pt x="2538730" y="636270"/>
                    <a:pt x="2538730" y="1045210"/>
                  </a:cubicBezTo>
                  <a:cubicBezTo>
                    <a:pt x="2537460" y="1455420"/>
                    <a:pt x="2898140" y="1455420"/>
                    <a:pt x="2898140" y="1865630"/>
                  </a:cubicBezTo>
                  <a:close/>
                </a:path>
              </a:pathLst>
            </a:custGeom>
            <a:solidFill>
              <a:srgbClr val="29AAC8">
                <a:alpha val="94902"/>
              </a:srgbClr>
            </a:solidFill>
            <a:ln w="12700">
              <a:solidFill>
                <a:srgbClr val="000000"/>
              </a:solidFill>
            </a:ln>
          </p:spPr>
        </p:sp>
      </p:grpSp>
      <p:sp>
        <p:nvSpPr>
          <p:cNvPr name="Freeform 4" id="4"/>
          <p:cNvSpPr/>
          <p:nvPr/>
        </p:nvSpPr>
        <p:spPr>
          <a:xfrm flipH="false" flipV="false" rot="0">
            <a:off x="2967940" y="1028700"/>
            <a:ext cx="12981764" cy="8649101"/>
          </a:xfrm>
          <a:custGeom>
            <a:avLst/>
            <a:gdLst/>
            <a:ahLst/>
            <a:cxnLst/>
            <a:rect r="r" b="b" t="t" l="l"/>
            <a:pathLst>
              <a:path h="8649101" w="12981764">
                <a:moveTo>
                  <a:pt x="0" y="0"/>
                </a:moveTo>
                <a:lnTo>
                  <a:pt x="12981764" y="0"/>
                </a:lnTo>
                <a:lnTo>
                  <a:pt x="12981764" y="8649101"/>
                </a:lnTo>
                <a:lnTo>
                  <a:pt x="0" y="8649101"/>
                </a:lnTo>
                <a:lnTo>
                  <a:pt x="0" y="0"/>
                </a:lnTo>
                <a:close/>
              </a:path>
            </a:pathLst>
          </a:custGeom>
          <a:blipFill>
            <a:blip r:embed="rId2"/>
            <a:stretch>
              <a:fillRect l="0" t="0" r="0" b="0"/>
            </a:stretch>
          </a:blipFill>
        </p:spPr>
      </p:sp>
      <p:sp>
        <p:nvSpPr>
          <p:cNvPr name="AutoShape 5" id="5"/>
          <p:cNvSpPr/>
          <p:nvPr/>
        </p:nvSpPr>
        <p:spPr>
          <a:xfrm>
            <a:off x="3229773" y="2687907"/>
            <a:ext cx="12416570" cy="23812"/>
          </a:xfrm>
          <a:prstGeom prst="line">
            <a:avLst/>
          </a:prstGeom>
          <a:ln cap="rnd" w="47625">
            <a:solidFill>
              <a:srgbClr val="00245D"/>
            </a:solidFill>
            <a:prstDash val="solid"/>
            <a:headEnd type="none" len="sm" w="sm"/>
            <a:tailEnd type="none" len="sm" w="sm"/>
          </a:ln>
        </p:spPr>
      </p:sp>
      <p:sp>
        <p:nvSpPr>
          <p:cNvPr name="Freeform 6" id="6"/>
          <p:cNvSpPr/>
          <p:nvPr/>
        </p:nvSpPr>
        <p:spPr>
          <a:xfrm flipH="false" flipV="false" rot="0">
            <a:off x="14634215" y="1518167"/>
            <a:ext cx="3456238" cy="4114800"/>
          </a:xfrm>
          <a:custGeom>
            <a:avLst/>
            <a:gdLst/>
            <a:ahLst/>
            <a:cxnLst/>
            <a:rect r="r" b="b" t="t" l="l"/>
            <a:pathLst>
              <a:path h="4114800" w="3456238">
                <a:moveTo>
                  <a:pt x="0" y="0"/>
                </a:moveTo>
                <a:lnTo>
                  <a:pt x="3456237" y="0"/>
                </a:lnTo>
                <a:lnTo>
                  <a:pt x="345623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626587" y="1199106"/>
            <a:ext cx="2960636" cy="1089602"/>
            <a:chOff x="0" y="0"/>
            <a:chExt cx="1070323" cy="393911"/>
          </a:xfrm>
        </p:grpSpPr>
        <p:sp>
          <p:nvSpPr>
            <p:cNvPr name="Freeform 8" id="8"/>
            <p:cNvSpPr/>
            <p:nvPr/>
          </p:nvSpPr>
          <p:spPr>
            <a:xfrm flipH="false" flipV="false" rot="0">
              <a:off x="0" y="0"/>
              <a:ext cx="1070323" cy="393911"/>
            </a:xfrm>
            <a:custGeom>
              <a:avLst/>
              <a:gdLst/>
              <a:ahLst/>
              <a:cxnLst/>
              <a:rect r="r" b="b" t="t" l="l"/>
              <a:pathLst>
                <a:path h="393911" w="1070323">
                  <a:moveTo>
                    <a:pt x="0" y="0"/>
                  </a:moveTo>
                  <a:lnTo>
                    <a:pt x="1070323" y="0"/>
                  </a:lnTo>
                  <a:lnTo>
                    <a:pt x="1070323" y="393911"/>
                  </a:lnTo>
                  <a:lnTo>
                    <a:pt x="0" y="393911"/>
                  </a:lnTo>
                  <a:close/>
                </a:path>
              </a:pathLst>
            </a:custGeom>
            <a:solidFill>
              <a:srgbClr val="00245D"/>
            </a:solidFill>
          </p:spPr>
        </p:sp>
      </p:grpSp>
      <p:sp>
        <p:nvSpPr>
          <p:cNvPr name="TextBox 9" id="9"/>
          <p:cNvSpPr txBox="true"/>
          <p:nvPr/>
        </p:nvSpPr>
        <p:spPr>
          <a:xfrm rot="0">
            <a:off x="2686391" y="1203429"/>
            <a:ext cx="13880819" cy="1508291"/>
          </a:xfrm>
          <a:prstGeom prst="rect">
            <a:avLst/>
          </a:prstGeom>
        </p:spPr>
        <p:txBody>
          <a:bodyPr anchor="t" rtlCol="false" tIns="0" lIns="0" bIns="0" rIns="0">
            <a:spAutoFit/>
          </a:bodyPr>
          <a:lstStyle/>
          <a:p>
            <a:pPr algn="ctr">
              <a:lnSpc>
                <a:spcPts val="5877"/>
              </a:lnSpc>
            </a:pPr>
            <a:r>
              <a:rPr lang="en-US" b="true" sz="5295">
                <a:solidFill>
                  <a:srgbClr val="00245D"/>
                </a:solidFill>
                <a:latin typeface="Raleway Heavy"/>
                <a:ea typeface="Raleway Heavy"/>
                <a:cs typeface="Raleway Heavy"/>
                <a:sym typeface="Raleway Heavy"/>
              </a:rPr>
              <a:t>SENTIMENT ANALYSIS OF BRITISH AIRWAYS REVIEWS</a:t>
            </a:r>
          </a:p>
        </p:txBody>
      </p:sp>
      <p:sp>
        <p:nvSpPr>
          <p:cNvPr name="TextBox 10" id="10"/>
          <p:cNvSpPr txBox="true"/>
          <p:nvPr/>
        </p:nvSpPr>
        <p:spPr>
          <a:xfrm rot="0">
            <a:off x="1776617" y="1385462"/>
            <a:ext cx="1453156" cy="650215"/>
          </a:xfrm>
          <a:prstGeom prst="rect">
            <a:avLst/>
          </a:prstGeom>
        </p:spPr>
        <p:txBody>
          <a:bodyPr anchor="t" rtlCol="false" tIns="0" lIns="0" bIns="0" rIns="0">
            <a:spAutoFit/>
          </a:bodyPr>
          <a:lstStyle/>
          <a:p>
            <a:pPr algn="ctr">
              <a:lnSpc>
                <a:spcPts val="2481"/>
              </a:lnSpc>
            </a:pPr>
            <a:r>
              <a:rPr lang="en-US" sz="1772">
                <a:solidFill>
                  <a:srgbClr val="FFFFFF"/>
                </a:solidFill>
                <a:latin typeface="Kollektif"/>
                <a:ea typeface="Kollektif"/>
                <a:cs typeface="Kollektif"/>
                <a:sym typeface="Kollektif"/>
              </a:rPr>
              <a:t>BRITISH AIRWAYS</a:t>
            </a:r>
          </a:p>
        </p:txBody>
      </p:sp>
      <p:sp>
        <p:nvSpPr>
          <p:cNvPr name="Freeform 11" id="11"/>
          <p:cNvSpPr/>
          <p:nvPr/>
        </p:nvSpPr>
        <p:spPr>
          <a:xfrm flipH="false" flipV="false" rot="0">
            <a:off x="888833" y="1486896"/>
            <a:ext cx="747917" cy="514023"/>
          </a:xfrm>
          <a:custGeom>
            <a:avLst/>
            <a:gdLst/>
            <a:ahLst/>
            <a:cxnLst/>
            <a:rect r="r" b="b" t="t" l="l"/>
            <a:pathLst>
              <a:path h="514023" w="747917">
                <a:moveTo>
                  <a:pt x="0" y="0"/>
                </a:moveTo>
                <a:lnTo>
                  <a:pt x="747917" y="0"/>
                </a:lnTo>
                <a:lnTo>
                  <a:pt x="747917" y="514023"/>
                </a:lnTo>
                <a:lnTo>
                  <a:pt x="0" y="5140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3739" y="9534926"/>
            <a:ext cx="7146968" cy="713829"/>
          </a:xfrm>
          <a:prstGeom prst="rect">
            <a:avLst/>
          </a:prstGeom>
        </p:spPr>
        <p:txBody>
          <a:bodyPr anchor="t" rtlCol="false" tIns="0" lIns="0" bIns="0" rIns="0">
            <a:spAutoFit/>
          </a:bodyPr>
          <a:lstStyle/>
          <a:p>
            <a:pPr algn="ctr">
              <a:lnSpc>
                <a:spcPts val="5281"/>
              </a:lnSpc>
              <a:spcBef>
                <a:spcPct val="0"/>
              </a:spcBef>
            </a:pPr>
            <a:r>
              <a:rPr lang="en-US" sz="3772">
                <a:solidFill>
                  <a:srgbClr val="000000"/>
                </a:solidFill>
                <a:latin typeface="Kollektif"/>
                <a:ea typeface="Kollektif"/>
                <a:cs typeface="Kollektif"/>
                <a:sym typeface="Kollektif"/>
              </a:rPr>
              <a:t>HAFIZ MUHAMMAD SHAHRYAR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440728"/>
            <a:ext cx="10567180" cy="6817572"/>
          </a:xfrm>
          <a:custGeom>
            <a:avLst/>
            <a:gdLst/>
            <a:ahLst/>
            <a:cxnLst/>
            <a:rect r="r" b="b" t="t" l="l"/>
            <a:pathLst>
              <a:path h="6817572" w="10567180">
                <a:moveTo>
                  <a:pt x="0" y="0"/>
                </a:moveTo>
                <a:lnTo>
                  <a:pt x="10567180" y="0"/>
                </a:lnTo>
                <a:lnTo>
                  <a:pt x="10567180" y="6817572"/>
                </a:lnTo>
                <a:lnTo>
                  <a:pt x="0" y="6817572"/>
                </a:lnTo>
                <a:lnTo>
                  <a:pt x="0" y="0"/>
                </a:lnTo>
                <a:close/>
              </a:path>
            </a:pathLst>
          </a:custGeom>
          <a:blipFill>
            <a:blip r:embed="rId2"/>
            <a:stretch>
              <a:fillRect l="-1265" t="0" r="-4105" b="0"/>
            </a:stretch>
          </a:blipFill>
        </p:spPr>
      </p:sp>
      <p:grpSp>
        <p:nvGrpSpPr>
          <p:cNvPr name="Group 3" id="3"/>
          <p:cNvGrpSpPr/>
          <p:nvPr/>
        </p:nvGrpSpPr>
        <p:grpSpPr>
          <a:xfrm rot="0">
            <a:off x="11999881" y="5849514"/>
            <a:ext cx="1094163" cy="985016"/>
            <a:chOff x="0" y="0"/>
            <a:chExt cx="288175" cy="259428"/>
          </a:xfrm>
        </p:grpSpPr>
        <p:sp>
          <p:nvSpPr>
            <p:cNvPr name="Freeform 4" id="4"/>
            <p:cNvSpPr/>
            <p:nvPr/>
          </p:nvSpPr>
          <p:spPr>
            <a:xfrm flipH="false" flipV="false" rot="0">
              <a:off x="0" y="0"/>
              <a:ext cx="288175" cy="259428"/>
            </a:xfrm>
            <a:custGeom>
              <a:avLst/>
              <a:gdLst/>
              <a:ahLst/>
              <a:cxnLst/>
              <a:rect r="r" b="b" t="t" l="l"/>
              <a:pathLst>
                <a:path h="259428" w="288175">
                  <a:moveTo>
                    <a:pt x="129714" y="0"/>
                  </a:moveTo>
                  <a:lnTo>
                    <a:pt x="158461" y="0"/>
                  </a:lnTo>
                  <a:cubicBezTo>
                    <a:pt x="192863" y="0"/>
                    <a:pt x="225856" y="13666"/>
                    <a:pt x="250182" y="37992"/>
                  </a:cubicBezTo>
                  <a:cubicBezTo>
                    <a:pt x="274508" y="62318"/>
                    <a:pt x="288175" y="95312"/>
                    <a:pt x="288175" y="129714"/>
                  </a:cubicBezTo>
                  <a:lnTo>
                    <a:pt x="288175" y="129714"/>
                  </a:lnTo>
                  <a:cubicBezTo>
                    <a:pt x="288175" y="201353"/>
                    <a:pt x="230100" y="259428"/>
                    <a:pt x="158461" y="259428"/>
                  </a:cubicBezTo>
                  <a:lnTo>
                    <a:pt x="129714" y="259428"/>
                  </a:lnTo>
                  <a:cubicBezTo>
                    <a:pt x="95312" y="259428"/>
                    <a:pt x="62318" y="245762"/>
                    <a:pt x="37992" y="221436"/>
                  </a:cubicBezTo>
                  <a:cubicBezTo>
                    <a:pt x="13666" y="197110"/>
                    <a:pt x="0" y="164116"/>
                    <a:pt x="0" y="129714"/>
                  </a:cubicBezTo>
                  <a:lnTo>
                    <a:pt x="0" y="129714"/>
                  </a:lnTo>
                  <a:cubicBezTo>
                    <a:pt x="0" y="95312"/>
                    <a:pt x="13666" y="62318"/>
                    <a:pt x="37992" y="37992"/>
                  </a:cubicBezTo>
                  <a:cubicBezTo>
                    <a:pt x="62318" y="13666"/>
                    <a:pt x="95312" y="0"/>
                    <a:pt x="129714" y="0"/>
                  </a:cubicBezTo>
                  <a:close/>
                </a:path>
              </a:pathLst>
            </a:custGeom>
            <a:solidFill>
              <a:srgbClr val="30E5FE"/>
            </a:solidFill>
          </p:spPr>
        </p:sp>
        <p:sp>
          <p:nvSpPr>
            <p:cNvPr name="TextBox 5" id="5"/>
            <p:cNvSpPr txBox="true"/>
            <p:nvPr/>
          </p:nvSpPr>
          <p:spPr>
            <a:xfrm>
              <a:off x="0" y="-66675"/>
              <a:ext cx="288175" cy="326103"/>
            </a:xfrm>
            <a:prstGeom prst="rect">
              <a:avLst/>
            </a:prstGeom>
          </p:spPr>
          <p:txBody>
            <a:bodyPr anchor="ctr" rtlCol="false" tIns="50800" lIns="50800" bIns="50800" rIns="50800"/>
            <a:lstStyle/>
            <a:p>
              <a:pPr algn="ctr">
                <a:lnSpc>
                  <a:spcPts val="2481"/>
                </a:lnSpc>
              </a:pPr>
            </a:p>
          </p:txBody>
        </p:sp>
      </p:grpSp>
      <p:sp>
        <p:nvSpPr>
          <p:cNvPr name="TextBox 6" id="6"/>
          <p:cNvSpPr txBox="true"/>
          <p:nvPr/>
        </p:nvSpPr>
        <p:spPr>
          <a:xfrm rot="0">
            <a:off x="12372094" y="5887614"/>
            <a:ext cx="288673" cy="765514"/>
          </a:xfrm>
          <a:prstGeom prst="rect">
            <a:avLst/>
          </a:prstGeom>
        </p:spPr>
        <p:txBody>
          <a:bodyPr anchor="t" rtlCol="false" tIns="0" lIns="0" bIns="0" rIns="0">
            <a:spAutoFit/>
          </a:bodyPr>
          <a:lstStyle/>
          <a:p>
            <a:pPr algn="ctr">
              <a:lnSpc>
                <a:spcPts val="5892"/>
              </a:lnSpc>
              <a:spcBef>
                <a:spcPct val="0"/>
              </a:spcBef>
            </a:pPr>
            <a:r>
              <a:rPr lang="en-US" sz="5308">
                <a:solidFill>
                  <a:srgbClr val="000000"/>
                </a:solidFill>
                <a:latin typeface="Raleway"/>
                <a:ea typeface="Raleway"/>
                <a:cs typeface="Raleway"/>
                <a:sym typeface="Raleway"/>
              </a:rPr>
              <a:t>1</a:t>
            </a:r>
          </a:p>
        </p:txBody>
      </p:sp>
      <p:grpSp>
        <p:nvGrpSpPr>
          <p:cNvPr name="Group 7" id="7"/>
          <p:cNvGrpSpPr/>
          <p:nvPr/>
        </p:nvGrpSpPr>
        <p:grpSpPr>
          <a:xfrm rot="0">
            <a:off x="11999881" y="8219596"/>
            <a:ext cx="1094163" cy="985016"/>
            <a:chOff x="0" y="0"/>
            <a:chExt cx="288175" cy="259428"/>
          </a:xfrm>
        </p:grpSpPr>
        <p:sp>
          <p:nvSpPr>
            <p:cNvPr name="Freeform 8" id="8"/>
            <p:cNvSpPr/>
            <p:nvPr/>
          </p:nvSpPr>
          <p:spPr>
            <a:xfrm flipH="false" flipV="false" rot="0">
              <a:off x="0" y="0"/>
              <a:ext cx="288175" cy="259428"/>
            </a:xfrm>
            <a:custGeom>
              <a:avLst/>
              <a:gdLst/>
              <a:ahLst/>
              <a:cxnLst/>
              <a:rect r="r" b="b" t="t" l="l"/>
              <a:pathLst>
                <a:path h="259428" w="288175">
                  <a:moveTo>
                    <a:pt x="129714" y="0"/>
                  </a:moveTo>
                  <a:lnTo>
                    <a:pt x="158461" y="0"/>
                  </a:lnTo>
                  <a:cubicBezTo>
                    <a:pt x="192863" y="0"/>
                    <a:pt x="225856" y="13666"/>
                    <a:pt x="250182" y="37992"/>
                  </a:cubicBezTo>
                  <a:cubicBezTo>
                    <a:pt x="274508" y="62318"/>
                    <a:pt x="288175" y="95312"/>
                    <a:pt x="288175" y="129714"/>
                  </a:cubicBezTo>
                  <a:lnTo>
                    <a:pt x="288175" y="129714"/>
                  </a:lnTo>
                  <a:cubicBezTo>
                    <a:pt x="288175" y="201353"/>
                    <a:pt x="230100" y="259428"/>
                    <a:pt x="158461" y="259428"/>
                  </a:cubicBezTo>
                  <a:lnTo>
                    <a:pt x="129714" y="259428"/>
                  </a:lnTo>
                  <a:cubicBezTo>
                    <a:pt x="95312" y="259428"/>
                    <a:pt x="62318" y="245762"/>
                    <a:pt x="37992" y="221436"/>
                  </a:cubicBezTo>
                  <a:cubicBezTo>
                    <a:pt x="13666" y="197110"/>
                    <a:pt x="0" y="164116"/>
                    <a:pt x="0" y="129714"/>
                  </a:cubicBezTo>
                  <a:lnTo>
                    <a:pt x="0" y="129714"/>
                  </a:lnTo>
                  <a:cubicBezTo>
                    <a:pt x="0" y="95312"/>
                    <a:pt x="13666" y="62318"/>
                    <a:pt x="37992" y="37992"/>
                  </a:cubicBezTo>
                  <a:cubicBezTo>
                    <a:pt x="62318" y="13666"/>
                    <a:pt x="95312" y="0"/>
                    <a:pt x="129714" y="0"/>
                  </a:cubicBezTo>
                  <a:close/>
                </a:path>
              </a:pathLst>
            </a:custGeom>
            <a:solidFill>
              <a:srgbClr val="30E5FE"/>
            </a:solidFill>
          </p:spPr>
        </p:sp>
        <p:sp>
          <p:nvSpPr>
            <p:cNvPr name="TextBox 9" id="9"/>
            <p:cNvSpPr txBox="true"/>
            <p:nvPr/>
          </p:nvSpPr>
          <p:spPr>
            <a:xfrm>
              <a:off x="0" y="-66675"/>
              <a:ext cx="288175" cy="326103"/>
            </a:xfrm>
            <a:prstGeom prst="rect">
              <a:avLst/>
            </a:prstGeom>
          </p:spPr>
          <p:txBody>
            <a:bodyPr anchor="ctr" rtlCol="false" tIns="50800" lIns="50800" bIns="50800" rIns="50800"/>
            <a:lstStyle/>
            <a:p>
              <a:pPr algn="ctr">
                <a:lnSpc>
                  <a:spcPts val="2481"/>
                </a:lnSpc>
              </a:pPr>
            </a:p>
          </p:txBody>
        </p:sp>
      </p:grpSp>
      <p:grpSp>
        <p:nvGrpSpPr>
          <p:cNvPr name="Group 10" id="10"/>
          <p:cNvGrpSpPr/>
          <p:nvPr/>
        </p:nvGrpSpPr>
        <p:grpSpPr>
          <a:xfrm rot="0">
            <a:off x="11999881" y="6986930"/>
            <a:ext cx="1094163" cy="985016"/>
            <a:chOff x="0" y="0"/>
            <a:chExt cx="288175" cy="259428"/>
          </a:xfrm>
        </p:grpSpPr>
        <p:sp>
          <p:nvSpPr>
            <p:cNvPr name="Freeform 11" id="11"/>
            <p:cNvSpPr/>
            <p:nvPr/>
          </p:nvSpPr>
          <p:spPr>
            <a:xfrm flipH="false" flipV="false" rot="0">
              <a:off x="0" y="0"/>
              <a:ext cx="288175" cy="259428"/>
            </a:xfrm>
            <a:custGeom>
              <a:avLst/>
              <a:gdLst/>
              <a:ahLst/>
              <a:cxnLst/>
              <a:rect r="r" b="b" t="t" l="l"/>
              <a:pathLst>
                <a:path h="259428" w="288175">
                  <a:moveTo>
                    <a:pt x="129714" y="0"/>
                  </a:moveTo>
                  <a:lnTo>
                    <a:pt x="158461" y="0"/>
                  </a:lnTo>
                  <a:cubicBezTo>
                    <a:pt x="192863" y="0"/>
                    <a:pt x="225856" y="13666"/>
                    <a:pt x="250182" y="37992"/>
                  </a:cubicBezTo>
                  <a:cubicBezTo>
                    <a:pt x="274508" y="62318"/>
                    <a:pt x="288175" y="95312"/>
                    <a:pt x="288175" y="129714"/>
                  </a:cubicBezTo>
                  <a:lnTo>
                    <a:pt x="288175" y="129714"/>
                  </a:lnTo>
                  <a:cubicBezTo>
                    <a:pt x="288175" y="201353"/>
                    <a:pt x="230100" y="259428"/>
                    <a:pt x="158461" y="259428"/>
                  </a:cubicBezTo>
                  <a:lnTo>
                    <a:pt x="129714" y="259428"/>
                  </a:lnTo>
                  <a:cubicBezTo>
                    <a:pt x="95312" y="259428"/>
                    <a:pt x="62318" y="245762"/>
                    <a:pt x="37992" y="221436"/>
                  </a:cubicBezTo>
                  <a:cubicBezTo>
                    <a:pt x="13666" y="197110"/>
                    <a:pt x="0" y="164116"/>
                    <a:pt x="0" y="129714"/>
                  </a:cubicBezTo>
                  <a:lnTo>
                    <a:pt x="0" y="129714"/>
                  </a:lnTo>
                  <a:cubicBezTo>
                    <a:pt x="0" y="95312"/>
                    <a:pt x="13666" y="62318"/>
                    <a:pt x="37992" y="37992"/>
                  </a:cubicBezTo>
                  <a:cubicBezTo>
                    <a:pt x="62318" y="13666"/>
                    <a:pt x="95312" y="0"/>
                    <a:pt x="129714" y="0"/>
                  </a:cubicBezTo>
                  <a:close/>
                </a:path>
              </a:pathLst>
            </a:custGeom>
            <a:solidFill>
              <a:srgbClr val="30E5FE"/>
            </a:solidFill>
          </p:spPr>
        </p:sp>
        <p:sp>
          <p:nvSpPr>
            <p:cNvPr name="TextBox 12" id="12"/>
            <p:cNvSpPr txBox="true"/>
            <p:nvPr/>
          </p:nvSpPr>
          <p:spPr>
            <a:xfrm>
              <a:off x="0" y="-66675"/>
              <a:ext cx="288175" cy="326103"/>
            </a:xfrm>
            <a:prstGeom prst="rect">
              <a:avLst/>
            </a:prstGeom>
          </p:spPr>
          <p:txBody>
            <a:bodyPr anchor="ctr" rtlCol="false" tIns="50800" lIns="50800" bIns="50800" rIns="50800"/>
            <a:lstStyle/>
            <a:p>
              <a:pPr algn="ctr">
                <a:lnSpc>
                  <a:spcPts val="2481"/>
                </a:lnSpc>
              </a:pPr>
            </a:p>
          </p:txBody>
        </p:sp>
      </p:grpSp>
      <p:sp>
        <p:nvSpPr>
          <p:cNvPr name="TextBox 13" id="13"/>
          <p:cNvSpPr txBox="true"/>
          <p:nvPr/>
        </p:nvSpPr>
        <p:spPr>
          <a:xfrm rot="0">
            <a:off x="12340786" y="7115731"/>
            <a:ext cx="351288" cy="765514"/>
          </a:xfrm>
          <a:prstGeom prst="rect">
            <a:avLst/>
          </a:prstGeom>
        </p:spPr>
        <p:txBody>
          <a:bodyPr anchor="t" rtlCol="false" tIns="0" lIns="0" bIns="0" rIns="0">
            <a:spAutoFit/>
          </a:bodyPr>
          <a:lstStyle/>
          <a:p>
            <a:pPr algn="ctr">
              <a:lnSpc>
                <a:spcPts val="5892"/>
              </a:lnSpc>
              <a:spcBef>
                <a:spcPct val="0"/>
              </a:spcBef>
            </a:pPr>
            <a:r>
              <a:rPr lang="en-US" sz="5308">
                <a:solidFill>
                  <a:srgbClr val="000000"/>
                </a:solidFill>
                <a:latin typeface="Raleway"/>
                <a:ea typeface="Raleway"/>
                <a:cs typeface="Raleway"/>
                <a:sym typeface="Raleway"/>
              </a:rPr>
              <a:t>2</a:t>
            </a:r>
          </a:p>
        </p:txBody>
      </p:sp>
      <p:sp>
        <p:nvSpPr>
          <p:cNvPr name="TextBox 14" id="14"/>
          <p:cNvSpPr txBox="true"/>
          <p:nvPr/>
        </p:nvSpPr>
        <p:spPr>
          <a:xfrm rot="0">
            <a:off x="12366894" y="8333469"/>
            <a:ext cx="360137" cy="765514"/>
          </a:xfrm>
          <a:prstGeom prst="rect">
            <a:avLst/>
          </a:prstGeom>
        </p:spPr>
        <p:txBody>
          <a:bodyPr anchor="t" rtlCol="false" tIns="0" lIns="0" bIns="0" rIns="0">
            <a:spAutoFit/>
          </a:bodyPr>
          <a:lstStyle/>
          <a:p>
            <a:pPr algn="ctr">
              <a:lnSpc>
                <a:spcPts val="5892"/>
              </a:lnSpc>
              <a:spcBef>
                <a:spcPct val="0"/>
              </a:spcBef>
            </a:pPr>
            <a:r>
              <a:rPr lang="en-US" sz="5308">
                <a:solidFill>
                  <a:srgbClr val="000000"/>
                </a:solidFill>
                <a:latin typeface="Raleway"/>
                <a:ea typeface="Raleway"/>
                <a:cs typeface="Raleway"/>
                <a:sym typeface="Raleway"/>
              </a:rPr>
              <a:t>3</a:t>
            </a:r>
          </a:p>
        </p:txBody>
      </p:sp>
      <p:sp>
        <p:nvSpPr>
          <p:cNvPr name="TextBox 15" id="15"/>
          <p:cNvSpPr txBox="true"/>
          <p:nvPr/>
        </p:nvSpPr>
        <p:spPr>
          <a:xfrm rot="0">
            <a:off x="12637694" y="2278803"/>
            <a:ext cx="4180137" cy="808554"/>
          </a:xfrm>
          <a:prstGeom prst="rect">
            <a:avLst/>
          </a:prstGeom>
        </p:spPr>
        <p:txBody>
          <a:bodyPr anchor="t" rtlCol="false" tIns="0" lIns="0" bIns="0" rIns="0">
            <a:spAutoFit/>
          </a:bodyPr>
          <a:lstStyle/>
          <a:p>
            <a:pPr algn="ctr">
              <a:lnSpc>
                <a:spcPts val="5959"/>
              </a:lnSpc>
              <a:spcBef>
                <a:spcPct val="0"/>
              </a:spcBef>
            </a:pPr>
            <a:r>
              <a:rPr lang="en-US" sz="4256">
                <a:solidFill>
                  <a:srgbClr val="000000"/>
                </a:solidFill>
                <a:latin typeface="Kollektif"/>
                <a:ea typeface="Kollektif"/>
                <a:cs typeface="Kollektif"/>
                <a:sym typeface="Kollektif"/>
              </a:rPr>
              <a:t>TOTAL REVIEWS</a:t>
            </a:r>
          </a:p>
        </p:txBody>
      </p:sp>
      <p:sp>
        <p:nvSpPr>
          <p:cNvPr name="TextBox 16" id="16"/>
          <p:cNvSpPr txBox="true"/>
          <p:nvPr/>
        </p:nvSpPr>
        <p:spPr>
          <a:xfrm rot="0">
            <a:off x="13393852" y="2849232"/>
            <a:ext cx="2667821" cy="1838436"/>
          </a:xfrm>
          <a:prstGeom prst="rect">
            <a:avLst/>
          </a:prstGeom>
        </p:spPr>
        <p:txBody>
          <a:bodyPr anchor="t" rtlCol="false" tIns="0" lIns="0" bIns="0" rIns="0">
            <a:spAutoFit/>
          </a:bodyPr>
          <a:lstStyle/>
          <a:p>
            <a:pPr algn="ctr">
              <a:lnSpc>
                <a:spcPts val="8835"/>
              </a:lnSpc>
            </a:pPr>
            <a:r>
              <a:rPr lang="en-US" sz="6311">
                <a:solidFill>
                  <a:srgbClr val="60B500"/>
                </a:solidFill>
                <a:latin typeface="Kollektif"/>
                <a:ea typeface="Kollektif"/>
                <a:cs typeface="Kollektif"/>
                <a:sym typeface="Kollektif"/>
              </a:rPr>
              <a:t>1000</a:t>
            </a:r>
          </a:p>
          <a:p>
            <a:pPr algn="ctr">
              <a:lnSpc>
                <a:spcPts val="4813"/>
              </a:lnSpc>
              <a:spcBef>
                <a:spcPct val="0"/>
              </a:spcBef>
            </a:pPr>
          </a:p>
        </p:txBody>
      </p:sp>
      <p:sp>
        <p:nvSpPr>
          <p:cNvPr name="TextBox 17" id="17"/>
          <p:cNvSpPr txBox="true"/>
          <p:nvPr/>
        </p:nvSpPr>
        <p:spPr>
          <a:xfrm rot="0">
            <a:off x="13393852" y="5861226"/>
            <a:ext cx="4302037" cy="791902"/>
          </a:xfrm>
          <a:prstGeom prst="rect">
            <a:avLst/>
          </a:prstGeom>
        </p:spPr>
        <p:txBody>
          <a:bodyPr anchor="t" rtlCol="false" tIns="0" lIns="0" bIns="0" rIns="0">
            <a:spAutoFit/>
          </a:bodyPr>
          <a:lstStyle/>
          <a:p>
            <a:pPr algn="ctr">
              <a:lnSpc>
                <a:spcPts val="5701"/>
              </a:lnSpc>
              <a:spcBef>
                <a:spcPct val="0"/>
              </a:spcBef>
            </a:pPr>
            <a:r>
              <a:rPr lang="en-US" sz="4072">
                <a:solidFill>
                  <a:srgbClr val="000000"/>
                </a:solidFill>
                <a:latin typeface="Kollektif"/>
                <a:ea typeface="Kollektif"/>
                <a:cs typeface="Kollektif"/>
                <a:sym typeface="Kollektif"/>
              </a:rPr>
              <a:t>627 </a:t>
            </a:r>
            <a:r>
              <a:rPr lang="en-US" sz="4072">
                <a:solidFill>
                  <a:srgbClr val="60B500"/>
                </a:solidFill>
                <a:latin typeface="Kollektif"/>
                <a:ea typeface="Kollektif"/>
                <a:cs typeface="Kollektif"/>
                <a:sym typeface="Kollektif"/>
              </a:rPr>
              <a:t>POSITIVE</a:t>
            </a:r>
          </a:p>
        </p:txBody>
      </p:sp>
      <p:sp>
        <p:nvSpPr>
          <p:cNvPr name="TextBox 18" id="18"/>
          <p:cNvSpPr txBox="true"/>
          <p:nvPr/>
        </p:nvSpPr>
        <p:spPr>
          <a:xfrm rot="0">
            <a:off x="13393852" y="8215500"/>
            <a:ext cx="4302037" cy="791902"/>
          </a:xfrm>
          <a:prstGeom prst="rect">
            <a:avLst/>
          </a:prstGeom>
        </p:spPr>
        <p:txBody>
          <a:bodyPr anchor="t" rtlCol="false" tIns="0" lIns="0" bIns="0" rIns="0">
            <a:spAutoFit/>
          </a:bodyPr>
          <a:lstStyle/>
          <a:p>
            <a:pPr algn="ctr">
              <a:lnSpc>
                <a:spcPts val="5701"/>
              </a:lnSpc>
              <a:spcBef>
                <a:spcPct val="0"/>
              </a:spcBef>
            </a:pPr>
            <a:r>
              <a:rPr lang="en-US" sz="4072">
                <a:solidFill>
                  <a:srgbClr val="000000"/>
                </a:solidFill>
                <a:latin typeface="Kollektif"/>
                <a:ea typeface="Kollektif"/>
                <a:cs typeface="Kollektif"/>
                <a:sym typeface="Kollektif"/>
              </a:rPr>
              <a:t>627 </a:t>
            </a:r>
            <a:r>
              <a:rPr lang="en-US" sz="4072">
                <a:solidFill>
                  <a:srgbClr val="248FFF"/>
                </a:solidFill>
                <a:latin typeface="Kollektif"/>
                <a:ea typeface="Kollektif"/>
                <a:cs typeface="Kollektif"/>
                <a:sym typeface="Kollektif"/>
              </a:rPr>
              <a:t>POSITIVE</a:t>
            </a:r>
          </a:p>
        </p:txBody>
      </p:sp>
      <p:sp>
        <p:nvSpPr>
          <p:cNvPr name="TextBox 19" id="19"/>
          <p:cNvSpPr txBox="true"/>
          <p:nvPr/>
        </p:nvSpPr>
        <p:spPr>
          <a:xfrm rot="0">
            <a:off x="13393852" y="7089343"/>
            <a:ext cx="4302037" cy="791902"/>
          </a:xfrm>
          <a:prstGeom prst="rect">
            <a:avLst/>
          </a:prstGeom>
        </p:spPr>
        <p:txBody>
          <a:bodyPr anchor="t" rtlCol="false" tIns="0" lIns="0" bIns="0" rIns="0">
            <a:spAutoFit/>
          </a:bodyPr>
          <a:lstStyle/>
          <a:p>
            <a:pPr algn="ctr">
              <a:lnSpc>
                <a:spcPts val="5701"/>
              </a:lnSpc>
              <a:spcBef>
                <a:spcPct val="0"/>
              </a:spcBef>
            </a:pPr>
            <a:r>
              <a:rPr lang="en-US" sz="4072">
                <a:solidFill>
                  <a:srgbClr val="000000"/>
                </a:solidFill>
                <a:latin typeface="Kollektif"/>
                <a:ea typeface="Kollektif"/>
                <a:cs typeface="Kollektif"/>
                <a:sym typeface="Kollektif"/>
              </a:rPr>
              <a:t>355 </a:t>
            </a:r>
            <a:r>
              <a:rPr lang="en-US" sz="4072">
                <a:solidFill>
                  <a:srgbClr val="FF0000"/>
                </a:solidFill>
                <a:latin typeface="Kollektif"/>
                <a:ea typeface="Kollektif"/>
                <a:cs typeface="Kollektif"/>
                <a:sym typeface="Kollektif"/>
              </a:rPr>
              <a:t>NEGATIVE</a:t>
            </a:r>
          </a:p>
        </p:txBody>
      </p:sp>
      <p:sp>
        <p:nvSpPr>
          <p:cNvPr name="TextBox 20" id="20"/>
          <p:cNvSpPr txBox="true"/>
          <p:nvPr/>
        </p:nvSpPr>
        <p:spPr>
          <a:xfrm rot="0">
            <a:off x="13739" y="9534926"/>
            <a:ext cx="7146968" cy="713829"/>
          </a:xfrm>
          <a:prstGeom prst="rect">
            <a:avLst/>
          </a:prstGeom>
        </p:spPr>
        <p:txBody>
          <a:bodyPr anchor="t" rtlCol="false" tIns="0" lIns="0" bIns="0" rIns="0">
            <a:spAutoFit/>
          </a:bodyPr>
          <a:lstStyle/>
          <a:p>
            <a:pPr algn="ctr">
              <a:lnSpc>
                <a:spcPts val="5281"/>
              </a:lnSpc>
              <a:spcBef>
                <a:spcPct val="0"/>
              </a:spcBef>
            </a:pPr>
            <a:r>
              <a:rPr lang="en-US" sz="3772">
                <a:solidFill>
                  <a:srgbClr val="000000"/>
                </a:solidFill>
                <a:latin typeface="Kollektif"/>
                <a:ea typeface="Kollektif"/>
                <a:cs typeface="Kollektif"/>
                <a:sym typeface="Kollektif"/>
              </a:rPr>
              <a:t>HAFIZ MUHAMMAD SHAHRYAR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51220" y="2403326"/>
            <a:ext cx="2852375" cy="805796"/>
          </a:xfrm>
          <a:custGeom>
            <a:avLst/>
            <a:gdLst/>
            <a:ahLst/>
            <a:cxnLst/>
            <a:rect r="r" b="b" t="t" l="l"/>
            <a:pathLst>
              <a:path h="805796" w="2852375">
                <a:moveTo>
                  <a:pt x="0" y="0"/>
                </a:moveTo>
                <a:lnTo>
                  <a:pt x="2852375" y="0"/>
                </a:lnTo>
                <a:lnTo>
                  <a:pt x="2852375" y="805796"/>
                </a:lnTo>
                <a:lnTo>
                  <a:pt x="0" y="8057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598958" y="1437345"/>
            <a:ext cx="1320684" cy="2043612"/>
          </a:xfrm>
          <a:custGeom>
            <a:avLst/>
            <a:gdLst/>
            <a:ahLst/>
            <a:cxnLst/>
            <a:rect r="r" b="b" t="t" l="l"/>
            <a:pathLst>
              <a:path h="2043612" w="1320684">
                <a:moveTo>
                  <a:pt x="0" y="0"/>
                </a:moveTo>
                <a:lnTo>
                  <a:pt x="1320684" y="0"/>
                </a:lnTo>
                <a:lnTo>
                  <a:pt x="1320684" y="2043612"/>
                </a:lnTo>
                <a:lnTo>
                  <a:pt x="0" y="20436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51220" y="3480957"/>
            <a:ext cx="1671769" cy="1237109"/>
          </a:xfrm>
          <a:custGeom>
            <a:avLst/>
            <a:gdLst/>
            <a:ahLst/>
            <a:cxnLst/>
            <a:rect r="r" b="b" t="t" l="l"/>
            <a:pathLst>
              <a:path h="1237109" w="1671769">
                <a:moveTo>
                  <a:pt x="0" y="0"/>
                </a:moveTo>
                <a:lnTo>
                  <a:pt x="1671769" y="0"/>
                </a:lnTo>
                <a:lnTo>
                  <a:pt x="1671769" y="1237109"/>
                </a:lnTo>
                <a:lnTo>
                  <a:pt x="0" y="12371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199944" y="6348794"/>
            <a:ext cx="1888112" cy="675000"/>
          </a:xfrm>
          <a:custGeom>
            <a:avLst/>
            <a:gdLst/>
            <a:ahLst/>
            <a:cxnLst/>
            <a:rect r="r" b="b" t="t" l="l"/>
            <a:pathLst>
              <a:path h="675000" w="1888112">
                <a:moveTo>
                  <a:pt x="0" y="0"/>
                </a:moveTo>
                <a:lnTo>
                  <a:pt x="1888112" y="0"/>
                </a:lnTo>
                <a:lnTo>
                  <a:pt x="1888112" y="675000"/>
                </a:lnTo>
                <a:lnTo>
                  <a:pt x="0" y="6750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0" y="232979"/>
            <a:ext cx="8345940" cy="2976142"/>
          </a:xfrm>
          <a:prstGeom prst="rect">
            <a:avLst/>
          </a:prstGeom>
        </p:spPr>
        <p:txBody>
          <a:bodyPr anchor="t" rtlCol="false" tIns="0" lIns="0" bIns="0" rIns="0">
            <a:spAutoFit/>
          </a:bodyPr>
          <a:lstStyle/>
          <a:p>
            <a:pPr algn="ctr">
              <a:lnSpc>
                <a:spcPts val="4609"/>
              </a:lnSpc>
            </a:pPr>
            <a:r>
              <a:rPr lang="en-US" sz="3292" spc="108">
                <a:solidFill>
                  <a:srgbClr val="000000"/>
                </a:solidFill>
                <a:latin typeface="Kollektif"/>
                <a:ea typeface="Kollektif"/>
                <a:cs typeface="Kollektif"/>
                <a:sym typeface="Kollektif"/>
              </a:rPr>
              <a:t>1️⃣ MAJORITY POSITIVE:</a:t>
            </a:r>
          </a:p>
          <a:p>
            <a:pPr algn="ctr">
              <a:lnSpc>
                <a:spcPts val="4609"/>
              </a:lnSpc>
            </a:pPr>
            <a:r>
              <a:rPr lang="en-US" sz="3292" spc="108">
                <a:solidFill>
                  <a:srgbClr val="000000"/>
                </a:solidFill>
                <a:latin typeface="Kollektif"/>
                <a:ea typeface="Kollektif"/>
                <a:cs typeface="Kollektif"/>
                <a:sym typeface="Kollektif"/>
              </a:rPr>
              <a:t> 627 reviews (62.7%) are positive, indicating overall customer sATISFACTION </a:t>
            </a:r>
          </a:p>
          <a:p>
            <a:pPr algn="ctr">
              <a:lnSpc>
                <a:spcPts val="4609"/>
              </a:lnSpc>
              <a:spcBef>
                <a:spcPct val="0"/>
              </a:spcBef>
            </a:pPr>
          </a:p>
        </p:txBody>
      </p:sp>
      <p:sp>
        <p:nvSpPr>
          <p:cNvPr name="TextBox 7" id="7"/>
          <p:cNvSpPr txBox="true"/>
          <p:nvPr/>
        </p:nvSpPr>
        <p:spPr>
          <a:xfrm rot="0">
            <a:off x="9533636" y="328724"/>
            <a:ext cx="7839689" cy="2794178"/>
          </a:xfrm>
          <a:prstGeom prst="rect">
            <a:avLst/>
          </a:prstGeom>
        </p:spPr>
        <p:txBody>
          <a:bodyPr anchor="t" rtlCol="false" tIns="0" lIns="0" bIns="0" rIns="0">
            <a:spAutoFit/>
          </a:bodyPr>
          <a:lstStyle/>
          <a:p>
            <a:pPr algn="ctr">
              <a:lnSpc>
                <a:spcPts val="4330"/>
              </a:lnSpc>
            </a:pPr>
            <a:r>
              <a:rPr lang="en-US" sz="3093" spc="102">
                <a:solidFill>
                  <a:srgbClr val="000000"/>
                </a:solidFill>
                <a:latin typeface="Kollektif"/>
                <a:ea typeface="Kollektif"/>
                <a:cs typeface="Kollektif"/>
                <a:sym typeface="Kollektif"/>
              </a:rPr>
              <a:t>2️⃣ SIGNIFICANT NEGATIVE FEEDBACK:</a:t>
            </a:r>
          </a:p>
          <a:p>
            <a:pPr algn="ctr" marL="667782" indent="-333891" lvl="1">
              <a:lnSpc>
                <a:spcPts val="4330"/>
              </a:lnSpc>
              <a:buFont typeface="Arial"/>
              <a:buChar char="•"/>
            </a:pPr>
            <a:r>
              <a:rPr lang="en-US" sz="3093" spc="102">
                <a:solidFill>
                  <a:srgbClr val="000000"/>
                </a:solidFill>
                <a:latin typeface="Kollektif"/>
                <a:ea typeface="Kollektif"/>
                <a:cs typeface="Kollektif"/>
                <a:sym typeface="Kollektif"/>
              </a:rPr>
              <a:t>355</a:t>
            </a:r>
            <a:r>
              <a:rPr lang="en-US" sz="3093" spc="102">
                <a:solidFill>
                  <a:srgbClr val="000000"/>
                </a:solidFill>
                <a:latin typeface="Kollektif"/>
                <a:ea typeface="Kollektif"/>
                <a:cs typeface="Kollektif"/>
                <a:sym typeface="Kollektif"/>
              </a:rPr>
              <a:t> reviews (35.5%) are negative, suggesting areas of improvement.</a:t>
            </a:r>
          </a:p>
          <a:p>
            <a:pPr algn="ctr">
              <a:lnSpc>
                <a:spcPts val="4330"/>
              </a:lnSpc>
              <a:spcBef>
                <a:spcPct val="0"/>
              </a:spcBef>
            </a:pPr>
          </a:p>
        </p:txBody>
      </p:sp>
      <p:sp>
        <p:nvSpPr>
          <p:cNvPr name="TextBox 8" id="8"/>
          <p:cNvSpPr txBox="true"/>
          <p:nvPr/>
        </p:nvSpPr>
        <p:spPr>
          <a:xfrm rot="0">
            <a:off x="8193413" y="3222114"/>
            <a:ext cx="7369103" cy="3141144"/>
          </a:xfrm>
          <a:prstGeom prst="rect">
            <a:avLst/>
          </a:prstGeom>
        </p:spPr>
        <p:txBody>
          <a:bodyPr anchor="t" rtlCol="false" tIns="0" lIns="0" bIns="0" rIns="0">
            <a:spAutoFit/>
          </a:bodyPr>
          <a:lstStyle/>
          <a:p>
            <a:pPr algn="ctr">
              <a:lnSpc>
                <a:spcPts val="4070"/>
              </a:lnSpc>
            </a:pPr>
            <a:r>
              <a:rPr lang="en-US" sz="2907" spc="95">
                <a:solidFill>
                  <a:srgbClr val="000000"/>
                </a:solidFill>
                <a:latin typeface="Kollektif"/>
                <a:ea typeface="Kollektif"/>
                <a:cs typeface="Kollektif"/>
                <a:sym typeface="Kollektif"/>
              </a:rPr>
              <a:t>3️⃣ MINIMAL NEUTRAL SENTIMENT:</a:t>
            </a:r>
          </a:p>
          <a:p>
            <a:pPr algn="ctr" marL="627697" indent="-313849" lvl="1">
              <a:lnSpc>
                <a:spcPts val="4070"/>
              </a:lnSpc>
              <a:buFont typeface="Arial"/>
              <a:buChar char="•"/>
            </a:pPr>
            <a:r>
              <a:rPr lang="en-US" sz="2907" spc="95">
                <a:solidFill>
                  <a:srgbClr val="000000"/>
                </a:solidFill>
                <a:latin typeface="Kollektif"/>
                <a:ea typeface="Kollektif"/>
                <a:cs typeface="Kollektif"/>
                <a:sym typeface="Kollektif"/>
              </a:rPr>
              <a:t>ONLY</a:t>
            </a:r>
            <a:r>
              <a:rPr lang="en-US" sz="2907" spc="95">
                <a:solidFill>
                  <a:srgbClr val="000000"/>
                </a:solidFill>
                <a:latin typeface="Kollektif"/>
                <a:ea typeface="Kollektif"/>
                <a:cs typeface="Kollektif"/>
                <a:sym typeface="Kollektif"/>
              </a:rPr>
              <a:t> 18 reviews (1.8%) are neutral, showing that most customers have strong opinions.</a:t>
            </a:r>
          </a:p>
          <a:p>
            <a:pPr algn="ctr">
              <a:lnSpc>
                <a:spcPts val="4070"/>
              </a:lnSpc>
              <a:spcBef>
                <a:spcPct val="0"/>
              </a:spcBef>
            </a:pPr>
          </a:p>
        </p:txBody>
      </p:sp>
      <p:sp>
        <p:nvSpPr>
          <p:cNvPr name="TextBox 9" id="9"/>
          <p:cNvSpPr txBox="true"/>
          <p:nvPr/>
        </p:nvSpPr>
        <p:spPr>
          <a:xfrm rot="0">
            <a:off x="0" y="4735536"/>
            <a:ext cx="7156971" cy="3555917"/>
          </a:xfrm>
          <a:prstGeom prst="rect">
            <a:avLst/>
          </a:prstGeom>
        </p:spPr>
        <p:txBody>
          <a:bodyPr anchor="t" rtlCol="false" tIns="0" lIns="0" bIns="0" rIns="0">
            <a:spAutoFit/>
          </a:bodyPr>
          <a:lstStyle/>
          <a:p>
            <a:pPr algn="ctr">
              <a:lnSpc>
                <a:spcPts val="3953"/>
              </a:lnSpc>
            </a:pPr>
            <a:r>
              <a:rPr lang="en-US" sz="2823" spc="93">
                <a:solidFill>
                  <a:srgbClr val="000000"/>
                </a:solidFill>
                <a:latin typeface="Kollektif"/>
                <a:ea typeface="Kollektif"/>
                <a:cs typeface="Kollektif"/>
                <a:sym typeface="Kollektif"/>
              </a:rPr>
              <a:t>4️⃣ POTENTIAL PAIN POINTS:</a:t>
            </a:r>
          </a:p>
          <a:p>
            <a:pPr algn="ctr" marL="609628" indent="-304814" lvl="1">
              <a:lnSpc>
                <a:spcPts val="3953"/>
              </a:lnSpc>
              <a:buFont typeface="Arial"/>
              <a:buChar char="•"/>
            </a:pPr>
            <a:r>
              <a:rPr lang="en-US" sz="2823" spc="93">
                <a:solidFill>
                  <a:srgbClr val="000000"/>
                </a:solidFill>
                <a:latin typeface="Kollektif"/>
                <a:ea typeface="Kollektif"/>
                <a:cs typeface="Kollektif"/>
                <a:sym typeface="Kollektif"/>
              </a:rPr>
              <a:t>COMMON</a:t>
            </a:r>
            <a:r>
              <a:rPr lang="en-US" sz="2823" spc="93">
                <a:solidFill>
                  <a:srgbClr val="000000"/>
                </a:solidFill>
                <a:latin typeface="Kollektif"/>
                <a:ea typeface="Kollektif"/>
                <a:cs typeface="Kollektif"/>
                <a:sym typeface="Kollektif"/>
              </a:rPr>
              <a:t> negative topics may include delays, baggage issues, and customer service complaints (if analyzed further).</a:t>
            </a:r>
          </a:p>
          <a:p>
            <a:pPr algn="ctr">
              <a:lnSpc>
                <a:spcPts val="3953"/>
              </a:lnSpc>
              <a:spcBef>
                <a:spcPct val="0"/>
              </a:spcBef>
            </a:pPr>
          </a:p>
        </p:txBody>
      </p:sp>
      <p:sp>
        <p:nvSpPr>
          <p:cNvPr name="TextBox 10" id="10"/>
          <p:cNvSpPr txBox="true"/>
          <p:nvPr/>
        </p:nvSpPr>
        <p:spPr>
          <a:xfrm rot="0">
            <a:off x="9737919" y="6581519"/>
            <a:ext cx="7635407" cy="3405677"/>
          </a:xfrm>
          <a:prstGeom prst="rect">
            <a:avLst/>
          </a:prstGeom>
        </p:spPr>
        <p:txBody>
          <a:bodyPr anchor="t" rtlCol="false" tIns="0" lIns="0" bIns="0" rIns="0">
            <a:spAutoFit/>
          </a:bodyPr>
          <a:lstStyle/>
          <a:p>
            <a:pPr algn="ctr">
              <a:lnSpc>
                <a:spcPts val="3640"/>
              </a:lnSpc>
            </a:pPr>
            <a:r>
              <a:rPr lang="en-US" sz="2600" spc="85">
                <a:solidFill>
                  <a:srgbClr val="000000"/>
                </a:solidFill>
                <a:latin typeface="Kollektif"/>
                <a:ea typeface="Kollektif"/>
                <a:cs typeface="Kollektif"/>
                <a:sym typeface="Kollektif"/>
              </a:rPr>
              <a:t>5️⃣ BUSINESS IMPLICATION:</a:t>
            </a:r>
          </a:p>
          <a:p>
            <a:pPr algn="ctr" marL="561462" indent="-280731" lvl="1">
              <a:lnSpc>
                <a:spcPts val="3640"/>
              </a:lnSpc>
              <a:buFont typeface="Arial"/>
              <a:buChar char="•"/>
            </a:pPr>
            <a:r>
              <a:rPr lang="en-US" sz="2600" spc="85">
                <a:solidFill>
                  <a:srgbClr val="000000"/>
                </a:solidFill>
                <a:latin typeface="Kollektif"/>
                <a:ea typeface="Kollektif"/>
                <a:cs typeface="Kollektif"/>
                <a:sym typeface="Kollektif"/>
              </a:rPr>
              <a:t>WHILE THE MAJORITY OF REVIEWS ARE POSITIVE, ADDRESSI</a:t>
            </a:r>
            <a:r>
              <a:rPr lang="en-US" sz="2600" spc="85">
                <a:solidFill>
                  <a:srgbClr val="000000"/>
                </a:solidFill>
                <a:latin typeface="Kollektif"/>
                <a:ea typeface="Kollektif"/>
                <a:cs typeface="Kollektif"/>
                <a:sym typeface="Kollektif"/>
              </a:rPr>
              <a:t>NG</a:t>
            </a:r>
            <a:r>
              <a:rPr lang="en-US" sz="2600" spc="85">
                <a:solidFill>
                  <a:srgbClr val="000000"/>
                </a:solidFill>
                <a:latin typeface="Kollektif"/>
                <a:ea typeface="Kollektif"/>
                <a:cs typeface="Kollektif"/>
                <a:sym typeface="Kollektif"/>
              </a:rPr>
              <a:t> negative feedback areas can further enhance customer experience and brand reputation.</a:t>
            </a:r>
          </a:p>
          <a:p>
            <a:pPr algn="ctr">
              <a:lnSpc>
                <a:spcPts val="4986"/>
              </a:lnSpc>
              <a:spcBef>
                <a:spcPct val="0"/>
              </a:spcBef>
            </a:pPr>
          </a:p>
        </p:txBody>
      </p:sp>
      <p:sp>
        <p:nvSpPr>
          <p:cNvPr name="TextBox 11" id="11"/>
          <p:cNvSpPr txBox="true"/>
          <p:nvPr/>
        </p:nvSpPr>
        <p:spPr>
          <a:xfrm rot="0">
            <a:off x="13739" y="9534926"/>
            <a:ext cx="7146968" cy="713829"/>
          </a:xfrm>
          <a:prstGeom prst="rect">
            <a:avLst/>
          </a:prstGeom>
        </p:spPr>
        <p:txBody>
          <a:bodyPr anchor="t" rtlCol="false" tIns="0" lIns="0" bIns="0" rIns="0">
            <a:spAutoFit/>
          </a:bodyPr>
          <a:lstStyle/>
          <a:p>
            <a:pPr algn="ctr">
              <a:lnSpc>
                <a:spcPts val="5281"/>
              </a:lnSpc>
              <a:spcBef>
                <a:spcPct val="0"/>
              </a:spcBef>
            </a:pPr>
            <a:r>
              <a:rPr lang="en-US" sz="3772">
                <a:solidFill>
                  <a:srgbClr val="000000"/>
                </a:solidFill>
                <a:latin typeface="Kollektif"/>
                <a:ea typeface="Kollektif"/>
                <a:cs typeface="Kollektif"/>
                <a:sym typeface="Kollektif"/>
              </a:rPr>
              <a:t>HAFIZ MUHAMMAD SHAHRYAR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99" t="-10287" r="0" b="-10287"/>
            </a:stretch>
          </a:blipFill>
        </p:spPr>
      </p:sp>
      <p:grpSp>
        <p:nvGrpSpPr>
          <p:cNvPr name="Group 3" id="3"/>
          <p:cNvGrpSpPr/>
          <p:nvPr/>
        </p:nvGrpSpPr>
        <p:grpSpPr>
          <a:xfrm rot="0">
            <a:off x="10728423" y="514350"/>
            <a:ext cx="7215094" cy="9258300"/>
            <a:chOff x="0" y="0"/>
            <a:chExt cx="1900272" cy="2438400"/>
          </a:xfrm>
        </p:grpSpPr>
        <p:sp>
          <p:nvSpPr>
            <p:cNvPr name="Freeform 4" id="4"/>
            <p:cNvSpPr/>
            <p:nvPr/>
          </p:nvSpPr>
          <p:spPr>
            <a:xfrm flipH="false" flipV="false" rot="0">
              <a:off x="0" y="0"/>
              <a:ext cx="1900272" cy="2438400"/>
            </a:xfrm>
            <a:custGeom>
              <a:avLst/>
              <a:gdLst/>
              <a:ahLst/>
              <a:cxnLst/>
              <a:rect r="r" b="b" t="t" l="l"/>
              <a:pathLst>
                <a:path h="2438400" w="1900272">
                  <a:moveTo>
                    <a:pt x="0" y="0"/>
                  </a:moveTo>
                  <a:lnTo>
                    <a:pt x="1900272" y="0"/>
                  </a:lnTo>
                  <a:lnTo>
                    <a:pt x="1900272" y="2438400"/>
                  </a:lnTo>
                  <a:lnTo>
                    <a:pt x="0" y="2438400"/>
                  </a:lnTo>
                  <a:close/>
                </a:path>
              </a:pathLst>
            </a:custGeom>
            <a:solidFill>
              <a:srgbClr val="F5FFE3"/>
            </a:solidFill>
          </p:spPr>
        </p:sp>
        <p:sp>
          <p:nvSpPr>
            <p:cNvPr name="TextBox 5" id="5"/>
            <p:cNvSpPr txBox="true"/>
            <p:nvPr/>
          </p:nvSpPr>
          <p:spPr>
            <a:xfrm>
              <a:off x="0" y="-66675"/>
              <a:ext cx="1900272" cy="2505075"/>
            </a:xfrm>
            <a:prstGeom prst="rect">
              <a:avLst/>
            </a:prstGeom>
          </p:spPr>
          <p:txBody>
            <a:bodyPr anchor="ctr" rtlCol="false" tIns="50800" lIns="50800" bIns="50800" rIns="50800"/>
            <a:lstStyle/>
            <a:p>
              <a:pPr algn="ctr">
                <a:lnSpc>
                  <a:spcPts val="2481"/>
                </a:lnSpc>
              </a:pPr>
            </a:p>
          </p:txBody>
        </p:sp>
      </p:grpSp>
      <p:sp>
        <p:nvSpPr>
          <p:cNvPr name="Freeform 6" id="6"/>
          <p:cNvSpPr/>
          <p:nvPr/>
        </p:nvSpPr>
        <p:spPr>
          <a:xfrm flipH="false" flipV="false" rot="0">
            <a:off x="393357" y="543923"/>
            <a:ext cx="10115520" cy="5228107"/>
          </a:xfrm>
          <a:custGeom>
            <a:avLst/>
            <a:gdLst/>
            <a:ahLst/>
            <a:cxnLst/>
            <a:rect r="r" b="b" t="t" l="l"/>
            <a:pathLst>
              <a:path h="5228107" w="10115520">
                <a:moveTo>
                  <a:pt x="0" y="0"/>
                </a:moveTo>
                <a:lnTo>
                  <a:pt x="10115520" y="0"/>
                </a:lnTo>
                <a:lnTo>
                  <a:pt x="10115520" y="5228107"/>
                </a:lnTo>
                <a:lnTo>
                  <a:pt x="0" y="5228107"/>
                </a:lnTo>
                <a:lnTo>
                  <a:pt x="0" y="0"/>
                </a:lnTo>
                <a:close/>
              </a:path>
            </a:pathLst>
          </a:custGeom>
          <a:blipFill>
            <a:blip r:embed="rId3"/>
            <a:stretch>
              <a:fillRect l="0" t="0" r="-815" b="0"/>
            </a:stretch>
          </a:blipFill>
        </p:spPr>
      </p:sp>
      <p:grpSp>
        <p:nvGrpSpPr>
          <p:cNvPr name="Group 7" id="7"/>
          <p:cNvGrpSpPr/>
          <p:nvPr/>
        </p:nvGrpSpPr>
        <p:grpSpPr>
          <a:xfrm rot="0">
            <a:off x="352099" y="6080859"/>
            <a:ext cx="10198036" cy="3691791"/>
            <a:chOff x="0" y="0"/>
            <a:chExt cx="2685902" cy="972324"/>
          </a:xfrm>
        </p:grpSpPr>
        <p:sp>
          <p:nvSpPr>
            <p:cNvPr name="Freeform 8" id="8"/>
            <p:cNvSpPr/>
            <p:nvPr/>
          </p:nvSpPr>
          <p:spPr>
            <a:xfrm flipH="false" flipV="false" rot="0">
              <a:off x="0" y="0"/>
              <a:ext cx="2685903" cy="972324"/>
            </a:xfrm>
            <a:custGeom>
              <a:avLst/>
              <a:gdLst/>
              <a:ahLst/>
              <a:cxnLst/>
              <a:rect r="r" b="b" t="t" l="l"/>
              <a:pathLst>
                <a:path h="972324" w="2685903">
                  <a:moveTo>
                    <a:pt x="0" y="0"/>
                  </a:moveTo>
                  <a:lnTo>
                    <a:pt x="2685903" y="0"/>
                  </a:lnTo>
                  <a:lnTo>
                    <a:pt x="2685903" y="972324"/>
                  </a:lnTo>
                  <a:lnTo>
                    <a:pt x="0" y="972324"/>
                  </a:lnTo>
                  <a:close/>
                </a:path>
              </a:pathLst>
            </a:custGeom>
            <a:solidFill>
              <a:srgbClr val="92C7F0"/>
            </a:solidFill>
          </p:spPr>
        </p:sp>
        <p:sp>
          <p:nvSpPr>
            <p:cNvPr name="TextBox 9" id="9"/>
            <p:cNvSpPr txBox="true"/>
            <p:nvPr/>
          </p:nvSpPr>
          <p:spPr>
            <a:xfrm>
              <a:off x="0" y="-66675"/>
              <a:ext cx="2685902" cy="1038999"/>
            </a:xfrm>
            <a:prstGeom prst="rect">
              <a:avLst/>
            </a:prstGeom>
          </p:spPr>
          <p:txBody>
            <a:bodyPr anchor="ctr" rtlCol="false" tIns="50800" lIns="50800" bIns="50800" rIns="50800"/>
            <a:lstStyle/>
            <a:p>
              <a:pPr algn="ctr">
                <a:lnSpc>
                  <a:spcPts val="2481"/>
                </a:lnSpc>
              </a:pPr>
            </a:p>
          </p:txBody>
        </p:sp>
      </p:grpSp>
      <p:sp>
        <p:nvSpPr>
          <p:cNvPr name="TextBox 10" id="10"/>
          <p:cNvSpPr txBox="true"/>
          <p:nvPr/>
        </p:nvSpPr>
        <p:spPr>
          <a:xfrm rot="0">
            <a:off x="11123971" y="832460"/>
            <a:ext cx="6423998" cy="8425840"/>
          </a:xfrm>
          <a:prstGeom prst="rect">
            <a:avLst/>
          </a:prstGeom>
        </p:spPr>
        <p:txBody>
          <a:bodyPr anchor="t" rtlCol="false" tIns="0" lIns="0" bIns="0" rIns="0">
            <a:spAutoFit/>
          </a:bodyPr>
          <a:lstStyle/>
          <a:p>
            <a:pPr algn="l">
              <a:lnSpc>
                <a:spcPts val="4455"/>
              </a:lnSpc>
              <a:spcBef>
                <a:spcPct val="0"/>
              </a:spcBef>
            </a:pPr>
            <a:r>
              <a:rPr lang="en-US" sz="3182">
                <a:solidFill>
                  <a:srgbClr val="00245D"/>
                </a:solidFill>
                <a:latin typeface="Raleway"/>
                <a:ea typeface="Raleway"/>
                <a:cs typeface="Raleway"/>
                <a:sym typeface="Raleway"/>
              </a:rPr>
              <a:t>THE SENTIMENT ANALYSIS OF 1,000 BRITISH AIRWAYS REVIEWS SHOWS MIXED FEEDBACK, WITH MANY NEGATIVE EXPERIENCES. WHILE SEAT COMFORT AND ENTERTAINMENT WERE PRAISED, KEY COMPLAINTS INCLUDED POOR CUSTOMER SERVICE, BAGGAGE MISHANDLING, DELAYS, AND WEAK COMMUNICATION. PASSENGERS STRUGGLED WITH UNRESPONSIVE SUPPORT AND AUTOMATED RESPONSES.</a:t>
            </a:r>
          </a:p>
        </p:txBody>
      </p:sp>
      <p:sp>
        <p:nvSpPr>
          <p:cNvPr name="TextBox 11" id="11"/>
          <p:cNvSpPr txBox="true"/>
          <p:nvPr/>
        </p:nvSpPr>
        <p:spPr>
          <a:xfrm rot="0">
            <a:off x="352099" y="6316782"/>
            <a:ext cx="10198036" cy="3143745"/>
          </a:xfrm>
          <a:prstGeom prst="rect">
            <a:avLst/>
          </a:prstGeom>
        </p:spPr>
        <p:txBody>
          <a:bodyPr anchor="t" rtlCol="false" tIns="0" lIns="0" bIns="0" rIns="0">
            <a:spAutoFit/>
          </a:bodyPr>
          <a:lstStyle/>
          <a:p>
            <a:pPr algn="ctr">
              <a:lnSpc>
                <a:spcPts val="4163"/>
              </a:lnSpc>
              <a:spcBef>
                <a:spcPct val="0"/>
              </a:spcBef>
            </a:pPr>
            <a:r>
              <a:rPr lang="en-US" sz="2974">
                <a:solidFill>
                  <a:srgbClr val="00245D"/>
                </a:solidFill>
                <a:latin typeface="Raleway"/>
                <a:ea typeface="Raleway"/>
                <a:cs typeface="Raleway"/>
                <a:sym typeface="Raleway"/>
              </a:rPr>
              <a:t> FOOD QUALITY AND VALUE FOR MONEY WERE ALSO CONCERNS. HEATHROW AIRPORT RECEIVED NEGATIVE REVIEWS FOR EFFICIENCY. BRITISH AIRWAYS SHOULD IMPROVE CUSTOMER SUPPORT, BAGGAGE HANDLING, AND COMMUNICATION TO ENHANCE PASSENGER EXPERIENCE.</a:t>
            </a:r>
          </a:p>
        </p:txBody>
      </p:sp>
      <p:sp>
        <p:nvSpPr>
          <p:cNvPr name="TextBox 12" id="12"/>
          <p:cNvSpPr txBox="true"/>
          <p:nvPr/>
        </p:nvSpPr>
        <p:spPr>
          <a:xfrm rot="0">
            <a:off x="0" y="-142875"/>
            <a:ext cx="6808608" cy="686798"/>
          </a:xfrm>
          <a:prstGeom prst="rect">
            <a:avLst/>
          </a:prstGeom>
        </p:spPr>
        <p:txBody>
          <a:bodyPr anchor="t" rtlCol="false" tIns="0" lIns="0" bIns="0" rIns="0">
            <a:spAutoFit/>
          </a:bodyPr>
          <a:lstStyle/>
          <a:p>
            <a:pPr algn="ctr">
              <a:lnSpc>
                <a:spcPts val="5031"/>
              </a:lnSpc>
              <a:spcBef>
                <a:spcPct val="0"/>
              </a:spcBef>
            </a:pPr>
            <a:r>
              <a:rPr lang="en-US" sz="3593">
                <a:solidFill>
                  <a:srgbClr val="000000"/>
                </a:solidFill>
                <a:latin typeface="Kollektif"/>
                <a:ea typeface="Kollektif"/>
                <a:cs typeface="Kollektif"/>
                <a:sym typeface="Kollektif"/>
              </a:rPr>
              <a:t>HAFIZ MUHAMMAD SHAHRYAR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DAGfEpj1orc</dc:identifier>
  <dcterms:modified xsi:type="dcterms:W3CDTF">2011-08-01T06:04:30Z</dcterms:modified>
  <cp:revision>1</cp:revision>
  <dc:title>blue gradient travel (Presentation (16:9))</dc:title>
</cp:coreProperties>
</file>